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7" r:id="rId3"/>
    <p:sldId id="258" r:id="rId4"/>
    <p:sldId id="260" r:id="rId5"/>
    <p:sldId id="261" r:id="rId6"/>
    <p:sldId id="264" r:id="rId7"/>
    <p:sldId id="263" r:id="rId8"/>
    <p:sldId id="262" r:id="rId9"/>
    <p:sldId id="266" r:id="rId10"/>
    <p:sldId id="265" r:id="rId11"/>
    <p:sldId id="268" r:id="rId12"/>
    <p:sldId id="269" r:id="rId13"/>
    <p:sldId id="272" r:id="rId14"/>
    <p:sldId id="273" r:id="rId15"/>
    <p:sldId id="274" r:id="rId16"/>
    <p:sldId id="267" r:id="rId17"/>
    <p:sldId id="270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9"/>
    <p:restoredTop sz="94647"/>
  </p:normalViewPr>
  <p:slideViewPr>
    <p:cSldViewPr snapToGrid="0" snapToObjects="1">
      <p:cViewPr>
        <p:scale>
          <a:sx n="94" d="100"/>
          <a:sy n="94" d="100"/>
        </p:scale>
        <p:origin x="60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3.webp>
</file>

<file path=ppt/media/image4.png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864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60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98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7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18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3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66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84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6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47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EC50A-38F8-B146-B17C-E7355296F51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FABD7-3C5B-3844-B22F-6625B7AC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77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eb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0EDC0-7AE2-994A-B002-9A5F325A39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UCI Heart Disease: Group C Kaggle Group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62744-6FD9-7A4E-A981-670F44DB33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Alexander Toledo, Paul Phillips, Pete Chuckran, Tanner Porter</a:t>
            </a:r>
          </a:p>
        </p:txBody>
      </p:sp>
    </p:spTree>
    <p:extLst>
      <p:ext uri="{BB962C8B-B14F-4D97-AF65-F5344CB8AC3E}">
        <p14:creationId xmlns:p14="http://schemas.microsoft.com/office/powerpoint/2010/main" val="816994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0AB8-087F-4A0B-8F4A-67AB2C5F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3F6A8-7AC3-44F7-B3A4-2F00806C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K-Nearest Neighbors (KNN) </a:t>
            </a:r>
            <a:r>
              <a:rPr lang="en-US" dirty="0">
                <a:sym typeface="Wingdings" panose="05000000000000000000" pitchFamily="2" charset="2"/>
              </a:rPr>
              <a:t>Utilizes “nearest” neighbors based on the relatedness of the predictor variables. Can be challenging to interpret and has extremely little interpretation in multidimensional settings.</a:t>
            </a:r>
            <a:endParaRPr lang="en-US" dirty="0"/>
          </a:p>
          <a:p>
            <a:r>
              <a:rPr lang="en-US" dirty="0"/>
              <a:t>Random Forest (RF)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ea typeface="Cambria Math" panose="02040503050406030204" pitchFamily="18" charset="0"/>
              </a:rPr>
              <a:t>Builds a number of trees instead of a single one and a split is considered for each tree. Predictive power is higher than a single tree, but the high interpretability of a single tree is lost.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94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CE349-EC15-47AA-A6B3-C58E7E36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E607E-88F6-4B30-91EB-63F2E7B1D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525"/>
            <a:ext cx="3213100" cy="4351338"/>
          </a:xfrm>
        </p:spPr>
        <p:txBody>
          <a:bodyPr/>
          <a:lstStyle/>
          <a:p>
            <a:r>
              <a:rPr lang="en-US" dirty="0"/>
              <a:t>Optimized for odd values of K between 1 and 29.</a:t>
            </a:r>
          </a:p>
          <a:p>
            <a:r>
              <a:rPr lang="en-US" dirty="0"/>
              <a:t>ANOVA identified no differences between 25, 27, 29.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C06817-6C02-1640-8A8D-896169F4B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940594"/>
            <a:ext cx="8064277" cy="49768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728F40-CE2E-9F44-857F-0B34629DD74C}"/>
              </a:ext>
            </a:extLst>
          </p:cNvPr>
          <p:cNvSpPr/>
          <p:nvPr/>
        </p:nvSpPr>
        <p:spPr>
          <a:xfrm>
            <a:off x="8481848" y="940594"/>
            <a:ext cx="451945" cy="481726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4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87DAC-A5FE-DC46-8FD6-D5D7895B4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FD22497-4419-2347-84CF-F4ABCB9D382D}"/>
              </a:ext>
            </a:extLst>
          </p:cNvPr>
          <p:cNvGraphicFramePr>
            <a:graphicFrameLocks noGrp="1"/>
          </p:cNvGraphicFramePr>
          <p:nvPr/>
        </p:nvGraphicFramePr>
        <p:xfrm>
          <a:off x="1949668" y="1502979"/>
          <a:ext cx="8292664" cy="4782208"/>
        </p:xfrm>
        <a:graphic>
          <a:graphicData uri="http://schemas.openxmlformats.org/drawingml/2006/table">
            <a:tbl>
              <a:tblPr/>
              <a:tblGrid>
                <a:gridCol w="2073166">
                  <a:extLst>
                    <a:ext uri="{9D8B030D-6E8A-4147-A177-3AD203B41FA5}">
                      <a16:colId xmlns:a16="http://schemas.microsoft.com/office/drawing/2014/main" val="1679735689"/>
                    </a:ext>
                  </a:extLst>
                </a:gridCol>
                <a:gridCol w="2073166">
                  <a:extLst>
                    <a:ext uri="{9D8B030D-6E8A-4147-A177-3AD203B41FA5}">
                      <a16:colId xmlns:a16="http://schemas.microsoft.com/office/drawing/2014/main" val="3039010825"/>
                    </a:ext>
                  </a:extLst>
                </a:gridCol>
                <a:gridCol w="2073166">
                  <a:extLst>
                    <a:ext uri="{9D8B030D-6E8A-4147-A177-3AD203B41FA5}">
                      <a16:colId xmlns:a16="http://schemas.microsoft.com/office/drawing/2014/main" val="3037306011"/>
                    </a:ext>
                  </a:extLst>
                </a:gridCol>
                <a:gridCol w="2073166">
                  <a:extLst>
                    <a:ext uri="{9D8B030D-6E8A-4147-A177-3AD203B41FA5}">
                      <a16:colId xmlns:a16="http://schemas.microsoft.com/office/drawing/2014/main" val="285937622"/>
                    </a:ext>
                  </a:extLst>
                </a:gridCol>
              </a:tblGrid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Median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139749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0.84758793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0.06257553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0.86206897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6929484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0.84603793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0.06272565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0.86206897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8862659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0.84338908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0.06309142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5990125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0.83436897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0.06441043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7304036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0.83233563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0.06567952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1680873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0.83176264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0.06686321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4393054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0.82898161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0.065714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086447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0.82762299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0.06559657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684453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0.82722874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0.06559187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0.83333333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379127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0.82567414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0.06576056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0.82758621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134810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0.81673966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0.06628546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0.82758621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9644731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0.81549828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0.06540028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0.82758621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5237914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0.81483908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0.06526156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0.82758621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448540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0.80276552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0.06429197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8816692"/>
                  </a:ext>
                </a:extLst>
              </a:tr>
              <a:tr h="298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KNN_1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0.71037701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0.07455258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0.72413793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4044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9003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0F60-0A41-4966-9386-FECD75B5E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080"/>
            <a:ext cx="2798064" cy="2304288"/>
          </a:xfrm>
        </p:spPr>
        <p:txBody>
          <a:bodyPr anchor="b">
            <a:normAutofit/>
          </a:bodyPr>
          <a:lstStyle/>
          <a:p>
            <a:r>
              <a:rPr lang="en-US" sz="4000" dirty="0"/>
              <a:t>Random Forest and Pruned Tree Comparison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AEC02CF1-E1B9-4A36-95AA-2B898E3F3C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136392"/>
                <a:ext cx="2770632" cy="3081528"/>
              </a:xfrm>
            </p:spPr>
            <p:txBody>
              <a:bodyPr>
                <a:normAutofit/>
              </a:bodyPr>
              <a:lstStyle/>
              <a:p>
                <a:r>
                  <a:rPr lang="en-US" sz="1800" dirty="0"/>
                  <a:t>A single pruned tree vs 1000 trees</a:t>
                </a:r>
              </a:p>
              <a:p>
                <a:r>
                  <a:rPr lang="en-US" sz="1800" dirty="0"/>
                  <a:t>Left </a:t>
                </a:r>
                <a:r>
                  <a:rPr lang="en-US" sz="1800" dirty="0" err="1"/>
                  <a:t>mtry</a:t>
                </a:r>
                <a:r>
                  <a:rPr lang="en-US" sz="1800" dirty="0"/>
                  <a:t> as the default of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rad>
                  </m:oMath>
                </a14:m>
                <a:endParaRPr lang="en-US" sz="1800" dirty="0">
                  <a:ea typeface="Cambria Math" panose="02040503050406030204" pitchFamily="18" charset="0"/>
                </a:endParaRPr>
              </a:p>
              <a:p>
                <a:r>
                  <a:rPr lang="en-US" sz="1800" dirty="0" err="1">
                    <a:ea typeface="Cambria Math" panose="02040503050406030204" pitchFamily="18" charset="0"/>
                  </a:rPr>
                  <a:t>randomForest</a:t>
                </a:r>
                <a:r>
                  <a:rPr lang="en-US" sz="1800" dirty="0">
                    <a:ea typeface="Cambria Math" panose="02040503050406030204" pitchFamily="18" charset="0"/>
                  </a:rPr>
                  <a:t> has a function </a:t>
                </a:r>
                <a:r>
                  <a:rPr lang="en-US" sz="1800" dirty="0" err="1">
                    <a:ea typeface="Cambria Math" panose="02040503050406030204" pitchFamily="18" charset="0"/>
                  </a:rPr>
                  <a:t>tuneRF</a:t>
                </a:r>
                <a:r>
                  <a:rPr lang="en-US" sz="1800" dirty="0">
                    <a:ea typeface="Cambria Math" panose="02040503050406030204" pitchFamily="18" charset="0"/>
                  </a:rPr>
                  <a:t> for tuning </a:t>
                </a:r>
                <a:r>
                  <a:rPr lang="en-US" sz="1800" dirty="0" err="1">
                    <a:ea typeface="Cambria Math" panose="02040503050406030204" pitchFamily="18" charset="0"/>
                  </a:rPr>
                  <a:t>mtry</a:t>
                </a:r>
                <a:endParaRPr lang="en-US" sz="1800" dirty="0">
                  <a:ea typeface="Cambria Math" panose="02040503050406030204" pitchFamily="18" charset="0"/>
                </a:endParaRPr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AEC02CF1-E1B9-4A36-95AA-2B898E3F3C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136392"/>
                <a:ext cx="2770632" cy="3081528"/>
              </a:xfrm>
              <a:blipFill>
                <a:blip r:embed="rId2"/>
                <a:stretch>
                  <a:fillRect l="-1542" t="-1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6A8F57-C3BB-4F4E-A595-29B928A4D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069" y="1280160"/>
            <a:ext cx="6931741" cy="429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32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E855B-E7D0-4028-9205-E20422889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and Pruned Tree Comparison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BB6DBBE-CC95-4097-AF90-8091B9A53AC6}"/>
              </a:ext>
            </a:extLst>
          </p:cNvPr>
          <p:cNvGraphicFramePr>
            <a:graphicFrameLocks noGrp="1"/>
          </p:cNvGraphicFramePr>
          <p:nvPr/>
        </p:nvGraphicFramePr>
        <p:xfrm>
          <a:off x="2211839" y="2770407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6214928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3788091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8308515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220216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8150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Pruned Tree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0.5406897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0.0090119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0.5333333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6014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Random Forest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0.8286270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0.0629306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0.8333333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1126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932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0EEDC-3D15-A247-9F7A-3FB62158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080"/>
            <a:ext cx="2798064" cy="2304288"/>
          </a:xfrm>
        </p:spPr>
        <p:txBody>
          <a:bodyPr anchor="b">
            <a:normAutofit/>
          </a:bodyPr>
          <a:lstStyle/>
          <a:p>
            <a:r>
              <a:rPr lang="en-US" sz="4000"/>
              <a:t>Pruned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79326-7359-9846-8235-194A5ABED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36392"/>
            <a:ext cx="2770632" cy="3081528"/>
          </a:xfrm>
        </p:spPr>
        <p:txBody>
          <a:bodyPr>
            <a:normAutofit/>
          </a:bodyPr>
          <a:lstStyle/>
          <a:p>
            <a:r>
              <a:rPr lang="en-US" sz="1800" dirty="0"/>
              <a:t>Used deviance to check the best number of leaves</a:t>
            </a:r>
          </a:p>
          <a:p>
            <a:r>
              <a:rPr lang="en-US" sz="1800" dirty="0"/>
              <a:t>Best size was 6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3C7925-E40A-41E4-BC6B-2A4D20E36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344" y="1552754"/>
            <a:ext cx="7251192" cy="375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296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C05AF2-8F2B-45E7-9C3B-C1142340B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520" y="-6750"/>
            <a:ext cx="9394959" cy="68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341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6BCCB-6F9B-6B4D-ADDA-DBF0F2E38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F79F5-37B3-C145-9A17-CF14E0551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recommend utilizing the logistic regression model that contains minimal predictor variables.</a:t>
            </a:r>
          </a:p>
          <a:p>
            <a:r>
              <a:rPr lang="en-US" dirty="0"/>
              <a:t>This model has the highest median accuracy over 200 iterations</a:t>
            </a:r>
          </a:p>
          <a:p>
            <a:r>
              <a:rPr lang="en-US" dirty="0"/>
              <a:t>This model also has the smallest deviations around that mean.</a:t>
            </a:r>
          </a:p>
          <a:p>
            <a:r>
              <a:rPr lang="en-US" dirty="0"/>
              <a:t>Finally this is one of the more interpretable models we can generate through analyzing odds ratios.</a:t>
            </a:r>
          </a:p>
        </p:txBody>
      </p:sp>
    </p:spTree>
    <p:extLst>
      <p:ext uri="{BB962C8B-B14F-4D97-AF65-F5344CB8AC3E}">
        <p14:creationId xmlns:p14="http://schemas.microsoft.com/office/powerpoint/2010/main" val="2337968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132E-EE24-4838-8828-11DC7403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LOGISTIC = </a:t>
            </a:r>
            <a:r>
              <a:rPr lang="en-US" sz="3200" b="1" dirty="0" err="1"/>
              <a:t>glm</a:t>
            </a:r>
            <a:r>
              <a:rPr lang="en-US" sz="3200" b="1" dirty="0"/>
              <a:t>( target ~ cp + ca + sex + slope + </a:t>
            </a:r>
            <a:r>
              <a:rPr lang="en-US" sz="3200" b="1" dirty="0" err="1"/>
              <a:t>thal</a:t>
            </a:r>
            <a:r>
              <a:rPr lang="en-US" sz="3200" b="1" dirty="0"/>
              <a:t>, data=Heart)</a:t>
            </a:r>
            <a:endParaRPr lang="en-US" sz="32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F30BB0-7CA4-4EDC-9902-63AB82730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Coefficients:</a:t>
            </a:r>
            <a:br>
              <a:rPr lang="pt-BR" dirty="0"/>
            </a:br>
            <a:r>
              <a:rPr lang="pt-BR" dirty="0"/>
              <a:t>            Estimate Std. Error t value Pr(&gt;|t|)    </a:t>
            </a:r>
            <a:br>
              <a:rPr lang="pt-BR" dirty="0"/>
            </a:br>
            <a:r>
              <a:rPr lang="pt-BR" dirty="0"/>
              <a:t>(Intercept)  0.68229    0.10737   6.354 7.85e-10 ***</a:t>
            </a:r>
            <a:br>
              <a:rPr lang="pt-BR" dirty="0"/>
            </a:br>
            <a:r>
              <a:rPr lang="pt-BR" dirty="0"/>
              <a:t>cp           0.15246    0.02151   7.089 9.90e-12 ***</a:t>
            </a:r>
            <a:br>
              <a:rPr lang="pt-BR" dirty="0"/>
            </a:br>
            <a:r>
              <a:rPr lang="pt-BR" dirty="0"/>
              <a:t>ca          -0.12840    0.02168  -5.922 8.79e-09 ***</a:t>
            </a:r>
            <a:br>
              <a:rPr lang="pt-BR" dirty="0"/>
            </a:br>
            <a:r>
              <a:rPr lang="pt-BR" dirty="0"/>
              <a:t>sex         -0.20024    0.04743  -4.222 3.22e-05 ***</a:t>
            </a:r>
            <a:br>
              <a:rPr lang="pt-BR" dirty="0"/>
            </a:br>
            <a:r>
              <a:rPr lang="pt-BR" dirty="0"/>
              <a:t>slope        0.21189    0.03536   5.993 5.96e-09 ***</a:t>
            </a:r>
            <a:br>
              <a:rPr lang="pt-BR" dirty="0"/>
            </a:br>
            <a:r>
              <a:rPr lang="pt-BR" dirty="0"/>
              <a:t>thal        -0.15181    0.03671  -4.135 4.62e-05 ***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6DA9188-9A03-4888-89C0-1ECFAB2F2921}"/>
              </a:ext>
            </a:extLst>
          </p:cNvPr>
          <p:cNvSpPr txBox="1">
            <a:spLocks/>
          </p:cNvSpPr>
          <p:nvPr/>
        </p:nvSpPr>
        <p:spPr>
          <a:xfrm>
            <a:off x="838200" y="502357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target ~ 0.68 + 0.15cp  -0.12ca -0.2sex + 0.2slope -0.15thal, data=Heart)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54638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127F-AFD2-E643-8D17-33173CAA6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dataset: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8F0D1-C0AE-9843-80C1-5B08C8866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Originally collected in the early 1980’s at the Cleveland Clinic</a:t>
            </a:r>
          </a:p>
          <a:p>
            <a:r>
              <a:rPr lang="en-US" dirty="0"/>
              <a:t>Released by the University of California Irvine (UCI)</a:t>
            </a:r>
          </a:p>
          <a:p>
            <a:r>
              <a:rPr lang="en-US" dirty="0"/>
              <a:t>A collection of 13 predictors of heart disease from 306 individuals.</a:t>
            </a:r>
          </a:p>
          <a:p>
            <a:r>
              <a:rPr lang="en-US" dirty="0"/>
              <a:t>Response is categorical (1/0)</a:t>
            </a:r>
          </a:p>
          <a:p>
            <a:r>
              <a:rPr lang="en-US" dirty="0"/>
              <a:t>Heavily cited in both biology and statistics</a:t>
            </a:r>
          </a:p>
        </p:txBody>
      </p:sp>
    </p:spTree>
    <p:extLst>
      <p:ext uri="{BB962C8B-B14F-4D97-AF65-F5344CB8AC3E}">
        <p14:creationId xmlns:p14="http://schemas.microsoft.com/office/powerpoint/2010/main" val="1556399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72E-2C8D-4C41-87FB-AA1F4B2DB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9063"/>
            <a:ext cx="10515600" cy="1325563"/>
          </a:xfrm>
        </p:spPr>
        <p:txBody>
          <a:bodyPr/>
          <a:lstStyle/>
          <a:p>
            <a:r>
              <a:rPr lang="en-US" dirty="0"/>
              <a:t>The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28EA8-3F67-114A-B127-3C9038FC2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3" y="1814985"/>
            <a:ext cx="3997036" cy="4351338"/>
          </a:xfrm>
        </p:spPr>
        <p:txBody>
          <a:bodyPr/>
          <a:lstStyle/>
          <a:p>
            <a:r>
              <a:rPr lang="en-US" dirty="0"/>
              <a:t>Good combination of predictors with strong (ex A &amp; B) and weak (B &amp; C) predicting power</a:t>
            </a:r>
          </a:p>
          <a:p>
            <a:r>
              <a:rPr lang="en-US" dirty="0"/>
              <a:t>Slightly messy, but not </a:t>
            </a:r>
            <a:r>
              <a:rPr lang="en-US" i="1" dirty="0"/>
              <a:t>too </a:t>
            </a:r>
            <a:r>
              <a:rPr lang="en-US" dirty="0"/>
              <a:t>messy </a:t>
            </a:r>
          </a:p>
          <a:p>
            <a:r>
              <a:rPr lang="en-US" dirty="0"/>
              <a:t>Some informed data manipulation necessary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21F5022-871C-804C-8414-35B387F2F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490" y="1053193"/>
            <a:ext cx="6047509" cy="4751614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264100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72E-2C8D-4C41-87FB-AA1F4B2DB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9063"/>
            <a:ext cx="10515600" cy="1325563"/>
          </a:xfrm>
        </p:spPr>
        <p:txBody>
          <a:bodyPr/>
          <a:lstStyle/>
          <a:p>
            <a:r>
              <a:rPr lang="en-US" dirty="0"/>
              <a:t>The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28EA8-3F67-114A-B127-3C9038FC2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3" y="1814985"/>
            <a:ext cx="3997036" cy="4351338"/>
          </a:xfrm>
        </p:spPr>
        <p:txBody>
          <a:bodyPr/>
          <a:lstStyle/>
          <a:p>
            <a:r>
              <a:rPr lang="en-US" dirty="0"/>
              <a:t>Good combination of predictors with strong (ex A &amp; B) and weak (B &amp; C) predicting power</a:t>
            </a:r>
          </a:p>
          <a:p>
            <a:r>
              <a:rPr lang="en-US" dirty="0"/>
              <a:t>Slightly messy, but not </a:t>
            </a:r>
            <a:r>
              <a:rPr lang="en-US" i="1" dirty="0"/>
              <a:t>too </a:t>
            </a:r>
            <a:r>
              <a:rPr lang="en-US" dirty="0"/>
              <a:t>messy </a:t>
            </a:r>
          </a:p>
          <a:p>
            <a:r>
              <a:rPr lang="en-US" dirty="0"/>
              <a:t>Some informed data manipulation necessary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ECEF9A-F6BC-4145-A38C-994BD9B78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489" y="1053193"/>
            <a:ext cx="6047510" cy="475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21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3EDC4-A4B7-6240-848C-F3A1A77EC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4446E-FF80-744A-933C-4F4709843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main objectives: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the most predictive model</a:t>
            </a:r>
          </a:p>
          <a:p>
            <a:pPr lvl="1"/>
            <a:r>
              <a:rPr lang="en-US" dirty="0"/>
              <a:t>Useful for diagnosis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the most interpretive model </a:t>
            </a:r>
          </a:p>
          <a:p>
            <a:pPr lvl="1"/>
            <a:r>
              <a:rPr lang="en-US" dirty="0"/>
              <a:t>Useful for research </a:t>
            </a:r>
          </a:p>
          <a:p>
            <a:pPr marL="0" indent="0">
              <a:buNone/>
            </a:pPr>
            <a:r>
              <a:rPr lang="en-US" dirty="0"/>
              <a:t>Approach: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everything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Cross validate</a:t>
            </a:r>
          </a:p>
        </p:txBody>
      </p:sp>
    </p:spTree>
    <p:extLst>
      <p:ext uri="{BB962C8B-B14F-4D97-AF65-F5344CB8AC3E}">
        <p14:creationId xmlns:p14="http://schemas.microsoft.com/office/powerpoint/2010/main" val="260216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BF33E-DF67-44DB-92BE-090BC2232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Predictor Variable Selection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246A0-6418-4D90-BD3A-95DA629AA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bootstrapped a backward stepwise function to determine how often a variable was considered important (We called variables important if they appeared in more than 50% of the bootstrap step models). </a:t>
            </a:r>
          </a:p>
          <a:p>
            <a:r>
              <a:rPr lang="en-US" dirty="0"/>
              <a:t>This led to a model of the form </a:t>
            </a:r>
            <a:r>
              <a:rPr lang="en-US" dirty="0" err="1"/>
              <a:t>glm</a:t>
            </a:r>
            <a:r>
              <a:rPr lang="en-US" dirty="0"/>
              <a:t>(target ~ ca + cp + </a:t>
            </a:r>
            <a:r>
              <a:rPr lang="en-US" dirty="0" err="1"/>
              <a:t>thal</a:t>
            </a:r>
            <a:r>
              <a:rPr lang="en-US" dirty="0"/>
              <a:t> +slope, family=binomial)</a:t>
            </a:r>
          </a:p>
          <a:p>
            <a:r>
              <a:rPr lang="en-US" dirty="0"/>
              <a:t>We used this type of variable selection for our logistic regression model, but allowed the penalized regressors (LASSO, Ridge, </a:t>
            </a:r>
            <a:r>
              <a:rPr lang="en-US" dirty="0" err="1"/>
              <a:t>Enet</a:t>
            </a:r>
            <a:r>
              <a:rPr lang="en-US" dirty="0"/>
              <a:t>) to perform their own variable selection.</a:t>
            </a:r>
          </a:p>
        </p:txBody>
      </p:sp>
    </p:spTree>
    <p:extLst>
      <p:ext uri="{BB962C8B-B14F-4D97-AF65-F5344CB8AC3E}">
        <p14:creationId xmlns:p14="http://schemas.microsoft.com/office/powerpoint/2010/main" val="144799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CE349-EC15-47AA-A6B3-C58E7E362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Interpretable Models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E607E-88F6-4B30-91EB-63F2E7B1D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Logistic Regression </a:t>
            </a:r>
            <a:r>
              <a:rPr lang="en-US" dirty="0">
                <a:sym typeface="Wingdings" panose="05000000000000000000" pitchFamily="2" charset="2"/>
              </a:rPr>
              <a:t> Our first consideration given the nature of our response variable (0,1)</a:t>
            </a:r>
            <a:endParaRPr lang="en-US" dirty="0"/>
          </a:p>
          <a:p>
            <a:r>
              <a:rPr lang="en-US" dirty="0"/>
              <a:t>LASSSO </a:t>
            </a:r>
            <a:r>
              <a:rPr lang="en-US" dirty="0">
                <a:sym typeface="Wingdings" panose="05000000000000000000" pitchFamily="2" charset="2"/>
              </a:rPr>
              <a:t> Should present the most interpretable model by limiting the number of predictor variables</a:t>
            </a:r>
            <a:endParaRPr lang="en-US" dirty="0"/>
          </a:p>
          <a:p>
            <a:r>
              <a:rPr lang="en-US" dirty="0"/>
              <a:t>Ridge </a:t>
            </a:r>
            <a:r>
              <a:rPr lang="en-US" dirty="0">
                <a:sym typeface="Wingdings" panose="05000000000000000000" pitchFamily="2" charset="2"/>
              </a:rPr>
              <a:t> Thought it would outperform the logistic regression, but perform worse than LASSO as we do not see any predictor collinearity</a:t>
            </a:r>
            <a:endParaRPr lang="en-US" dirty="0"/>
          </a:p>
          <a:p>
            <a:r>
              <a:rPr lang="en-US" dirty="0"/>
              <a:t>Elastic Net </a:t>
            </a:r>
            <a:r>
              <a:rPr lang="en-US" dirty="0">
                <a:sym typeface="Wingdings" panose="05000000000000000000" pitchFamily="2" charset="2"/>
              </a:rPr>
              <a:t> Thought this would outperform the LASSO and Ridge due to the mixing of l1 and l2 penalties.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37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481690-1E99-4056-B8DB-B24ED6116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50"/>
            <a:ext cx="10337424" cy="68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7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F0544DA-E952-4B5E-9D7D-E3F1EDC42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140" y="0"/>
            <a:ext cx="9385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83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874</TotalTime>
  <Words>768</Words>
  <Application>Microsoft Office PowerPoint</Application>
  <PresentationFormat>Widescreen</PresentationFormat>
  <Paragraphs>133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UCI Heart Disease: Group C Kaggle Group Project</vt:lpstr>
      <vt:lpstr>The dataset:</vt:lpstr>
      <vt:lpstr>The data:</vt:lpstr>
      <vt:lpstr>The data:</vt:lpstr>
      <vt:lpstr>General Approach</vt:lpstr>
      <vt:lpstr>Predictor Variable Selection </vt:lpstr>
      <vt:lpstr>Interpretable Models </vt:lpstr>
      <vt:lpstr>PowerPoint Presentation</vt:lpstr>
      <vt:lpstr>PowerPoint Presentation</vt:lpstr>
      <vt:lpstr>Predictive Models</vt:lpstr>
      <vt:lpstr>KNN </vt:lpstr>
      <vt:lpstr>KNN</vt:lpstr>
      <vt:lpstr>Random Forest and Pruned Tree Comparison</vt:lpstr>
      <vt:lpstr>Random Forest and Pruned Tree Comparison</vt:lpstr>
      <vt:lpstr>Pruned Tree</vt:lpstr>
      <vt:lpstr>PowerPoint Presentation</vt:lpstr>
      <vt:lpstr>Overall</vt:lpstr>
      <vt:lpstr>LOGISTIC = glm( target ~ cp + ca + sex + slope + thal, data=Heart)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UCI Heart Disease: Group C Kaggle Group Project</dc:title>
  <dc:creator>Peter Chuckran</dc:creator>
  <cp:lastModifiedBy>paul.dan.phillips@gmail.com</cp:lastModifiedBy>
  <cp:revision>16</cp:revision>
  <dcterms:created xsi:type="dcterms:W3CDTF">2019-12-02T15:46:41Z</dcterms:created>
  <dcterms:modified xsi:type="dcterms:W3CDTF">2019-12-03T14:48:09Z</dcterms:modified>
</cp:coreProperties>
</file>